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1" r:id="rId5"/>
    <p:sldId id="259" r:id="rId6"/>
    <p:sldId id="268" r:id="rId7"/>
    <p:sldId id="269" r:id="rId8"/>
    <p:sldId id="270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3" r:id="rId18"/>
    <p:sldId id="275" r:id="rId19"/>
    <p:sldId id="272" r:id="rId20"/>
    <p:sldId id="278" r:id="rId21"/>
    <p:sldId id="276" r:id="rId22"/>
    <p:sldId id="277" r:id="rId23"/>
    <p:sldId id="279" r:id="rId24"/>
    <p:sldId id="280" r:id="rId25"/>
    <p:sldId id="281" r:id="rId26"/>
    <p:sldId id="283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85" autoAdjust="0"/>
    <p:restoredTop sz="94660"/>
  </p:normalViewPr>
  <p:slideViewPr>
    <p:cSldViewPr snapToGrid="0">
      <p:cViewPr varScale="1">
        <p:scale>
          <a:sx n="56" d="100"/>
          <a:sy n="56" d="100"/>
        </p:scale>
        <p:origin x="75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/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/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>
        <a:xfrm>
          <a:off x="2459421" y="427348"/>
          <a:ext cx="1534045" cy="613618"/>
        </a:xfrm>
        <a:prstGeom prst="chevron">
          <a:avLst/>
        </a:prstGeom>
      </dgm:spPr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/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>
        <a:xfrm>
          <a:off x="2459421" y="427348"/>
          <a:ext cx="1534045" cy="613618"/>
        </a:xfrm>
        <a:prstGeom prst="chevron">
          <a:avLst/>
        </a:prstGeom>
      </dgm:spPr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>
        <a:xfrm>
          <a:off x="2459421" y="427348"/>
          <a:ext cx="1534045" cy="613618"/>
        </a:xfrm>
        <a:prstGeom prst="chevron">
          <a:avLst/>
        </a:prstGeom>
      </dgm:spPr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>
        <a:xfrm>
          <a:off x="2459421" y="427348"/>
          <a:ext cx="1534045" cy="613618"/>
        </a:xfrm>
        <a:prstGeom prst="chevron">
          <a:avLst/>
        </a:prstGeom>
      </dgm:spPr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>
        <a:xfrm>
          <a:off x="3686658" y="427348"/>
          <a:ext cx="1534045" cy="613618"/>
        </a:xfrm>
        <a:prstGeom prst="chevron">
          <a:avLst/>
        </a:prstGeom>
      </dgm:spPr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>
        <a:xfrm>
          <a:off x="2459421" y="427348"/>
          <a:ext cx="1534045" cy="613618"/>
        </a:xfrm>
        <a:prstGeom prst="chevron">
          <a:avLst/>
        </a:prstGeom>
      </dgm:spPr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>
        <a:xfrm>
          <a:off x="3686658" y="427348"/>
          <a:ext cx="1534045" cy="613618"/>
        </a:xfrm>
        <a:prstGeom prst="chevron">
          <a:avLst/>
        </a:prstGeom>
      </dgm:spPr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>
        <a:xfrm>
          <a:off x="4913895" y="427348"/>
          <a:ext cx="1534045" cy="613618"/>
        </a:xfrm>
        <a:prstGeom prst="chevron">
          <a:avLst/>
        </a:prstGeom>
      </dgm:spPr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>
        <a:xfrm>
          <a:off x="2459421" y="427348"/>
          <a:ext cx="1534045" cy="613618"/>
        </a:xfrm>
        <a:prstGeom prst="chevron">
          <a:avLst/>
        </a:prstGeom>
      </dgm:spPr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>
        <a:xfrm>
          <a:off x="3686658" y="427348"/>
          <a:ext cx="1534045" cy="613618"/>
        </a:xfrm>
        <a:prstGeom prst="chevron">
          <a:avLst/>
        </a:prstGeom>
      </dgm:spPr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>
        <a:xfrm>
          <a:off x="4913895" y="427348"/>
          <a:ext cx="1534045" cy="613618"/>
        </a:xfrm>
        <a:prstGeom prst="chevron">
          <a:avLst/>
        </a:prstGeom>
      </dgm:spPr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>
        <a:xfrm>
          <a:off x="2459421" y="427348"/>
          <a:ext cx="1534045" cy="613618"/>
        </a:xfrm>
        <a:prstGeom prst="chevron">
          <a:avLst/>
        </a:prstGeom>
      </dgm:spPr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>
        <a:xfrm>
          <a:off x="3686658" y="427348"/>
          <a:ext cx="1534045" cy="613618"/>
        </a:xfrm>
        <a:prstGeom prst="chevron">
          <a:avLst/>
        </a:prstGeom>
      </dgm:spPr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>
        <a:xfrm>
          <a:off x="4913895" y="427348"/>
          <a:ext cx="1534045" cy="613618"/>
        </a:xfrm>
        <a:prstGeom prst="chevron">
          <a:avLst/>
        </a:prstGeom>
      </dgm:spPr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/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/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/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/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/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/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8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Layout" Target="../diagrams/layout9.xml"/><Relationship Id="rId7" Type="http://schemas.openxmlformats.org/officeDocument/2006/relationships/image" Target="../media/image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Layout" Target="../diagrams/layout10.xml"/><Relationship Id="rId7" Type="http://schemas.openxmlformats.org/officeDocument/2006/relationships/image" Target="../media/image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diagramLayout" Target="../diagrams/layout11.xml"/><Relationship Id="rId7" Type="http://schemas.openxmlformats.org/officeDocument/2006/relationships/image" Target="../media/image3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diagramLayout" Target="../diagrams/layout12.xml"/><Relationship Id="rId7" Type="http://schemas.openxmlformats.org/officeDocument/2006/relationships/image" Target="../media/image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diagramLayout" Target="../diagrams/layout13.xml"/><Relationship Id="rId7" Type="http://schemas.openxmlformats.org/officeDocument/2006/relationships/image" Target="../media/image3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Layout" Target="../diagrams/layout14.xml"/><Relationship Id="rId7" Type="http://schemas.openxmlformats.org/officeDocument/2006/relationships/image" Target="../media/image3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3.PNG"/><Relationship Id="rId12" Type="http://schemas.microsoft.com/office/2007/relationships/hdphoto" Target="../media/hdphoto4.wdp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15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15.xml"/><Relationship Id="rId9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7.wdp"/><Relationship Id="rId3" Type="http://schemas.openxmlformats.org/officeDocument/2006/relationships/diagramLayout" Target="../diagrams/layout16.xml"/><Relationship Id="rId7" Type="http://schemas.openxmlformats.org/officeDocument/2006/relationships/image" Target="../media/image3.PNG"/><Relationship Id="rId12" Type="http://schemas.openxmlformats.org/officeDocument/2006/relationships/image" Target="../media/image21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microsoft.com/office/2007/relationships/hdphoto" Target="../media/hdphoto6.wdp"/><Relationship Id="rId5" Type="http://schemas.openxmlformats.org/officeDocument/2006/relationships/diagramColors" Target="../diagrams/colors16.xml"/><Relationship Id="rId10" Type="http://schemas.openxmlformats.org/officeDocument/2006/relationships/image" Target="../media/image20.png"/><Relationship Id="rId4" Type="http://schemas.openxmlformats.org/officeDocument/2006/relationships/diagramQuickStyle" Target="../diagrams/quickStyle16.xml"/><Relationship Id="rId9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23.tmp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3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3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3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7" Type="http://schemas.openxmlformats.org/officeDocument/2006/relationships/image" Target="../media/image3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diagramLayout" Target="../diagrams/layout25.xml"/><Relationship Id="rId7" Type="http://schemas.openxmlformats.org/officeDocument/2006/relationships/image" Target="../media/image3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76424" y="1245451"/>
            <a:ext cx="8791575" cy="1682383"/>
          </a:xfrm>
        </p:spPr>
        <p:txBody>
          <a:bodyPr>
            <a:normAutofit/>
          </a:bodyPr>
          <a:lstStyle/>
          <a:p>
            <a:r>
              <a:rPr lang="en-US" sz="6000" dirty="0" err="1"/>
              <a:t>Projet</a:t>
            </a:r>
            <a:r>
              <a:rPr lang="en-US" sz="6000" dirty="0"/>
              <a:t> </a:t>
            </a:r>
            <a:r>
              <a:rPr lang="en-US" sz="6000" dirty="0" err="1"/>
              <a:t>carnofluxe</a:t>
            </a:r>
            <a:endParaRPr lang="en-US" sz="6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35847" y="3830638"/>
            <a:ext cx="4497999" cy="16557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Paul </a:t>
            </a:r>
            <a:r>
              <a:rPr lang="en-US" dirty="0" err="1"/>
              <a:t>Boogaerts</a:t>
            </a:r>
            <a:r>
              <a:rPr lang="en-US" dirty="0"/>
              <a:t> </a:t>
            </a:r>
          </a:p>
          <a:p>
            <a:r>
              <a:rPr lang="en-US" dirty="0"/>
              <a:t>Alexandre </a:t>
            </a:r>
            <a:r>
              <a:rPr lang="en-US" dirty="0" err="1"/>
              <a:t>lecomte</a:t>
            </a:r>
            <a:endParaRPr lang="en-US" dirty="0"/>
          </a:p>
          <a:p>
            <a:r>
              <a:rPr lang="en-US" dirty="0"/>
              <a:t>Valentin </a:t>
            </a:r>
            <a:r>
              <a:rPr lang="en-US" dirty="0" err="1"/>
              <a:t>Naessens</a:t>
            </a:r>
            <a:endParaRPr lang="en-US" dirty="0"/>
          </a:p>
          <a:p>
            <a:r>
              <a:rPr lang="en-US" dirty="0"/>
              <a:t>Thibault Poly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3430775"/>
            <a:ext cx="3763109" cy="319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45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6435162"/>
              </p:ext>
            </p:extLst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6404" y="176139"/>
            <a:ext cx="8635633" cy="560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89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4482703"/>
              </p:ext>
            </p:extLst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214075"/>
            <a:ext cx="9905998" cy="691535"/>
          </a:xfrm>
        </p:spPr>
        <p:txBody>
          <a:bodyPr/>
          <a:lstStyle/>
          <a:p>
            <a:r>
              <a:rPr lang="en-US" dirty="0"/>
              <a:t>Plans physiques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8"/>
          <a:srcRect r="7240"/>
          <a:stretch/>
        </p:blipFill>
        <p:spPr>
          <a:xfrm>
            <a:off x="1246921" y="815108"/>
            <a:ext cx="6692533" cy="509953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9"/>
          <a:srcRect b="26064"/>
          <a:stretch/>
        </p:blipFill>
        <p:spPr>
          <a:xfrm>
            <a:off x="8229530" y="1812794"/>
            <a:ext cx="3320005" cy="347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04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214075"/>
            <a:ext cx="9905998" cy="691535"/>
          </a:xfrm>
        </p:spPr>
        <p:txBody>
          <a:bodyPr/>
          <a:lstStyle/>
          <a:p>
            <a:r>
              <a:rPr lang="en-US" dirty="0"/>
              <a:t>Plans physiques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8"/>
          <a:srcRect l="1482" r="4851"/>
          <a:stretch/>
        </p:blipFill>
        <p:spPr>
          <a:xfrm>
            <a:off x="1246920" y="815108"/>
            <a:ext cx="6666157" cy="503025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9"/>
          <a:srcRect b="26064"/>
          <a:stretch/>
        </p:blipFill>
        <p:spPr>
          <a:xfrm>
            <a:off x="8229530" y="1812794"/>
            <a:ext cx="3320005" cy="347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214075"/>
            <a:ext cx="9905998" cy="691535"/>
          </a:xfrm>
        </p:spPr>
        <p:txBody>
          <a:bodyPr/>
          <a:lstStyle/>
          <a:p>
            <a:r>
              <a:rPr lang="en-US" dirty="0"/>
              <a:t>Plans physiques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1413" y="905610"/>
            <a:ext cx="6986664" cy="493821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9"/>
          <a:srcRect b="26064"/>
          <a:stretch/>
        </p:blipFill>
        <p:spPr>
          <a:xfrm>
            <a:off x="8229530" y="1812794"/>
            <a:ext cx="3320005" cy="347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69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214075"/>
            <a:ext cx="9905998" cy="691535"/>
          </a:xfrm>
        </p:spPr>
        <p:txBody>
          <a:bodyPr/>
          <a:lstStyle/>
          <a:p>
            <a:r>
              <a:rPr lang="en-US" dirty="0"/>
              <a:t>Plans physiques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1413" y="905610"/>
            <a:ext cx="6904290" cy="48799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9"/>
          <a:srcRect b="26064"/>
          <a:stretch/>
        </p:blipFill>
        <p:spPr>
          <a:xfrm>
            <a:off x="8229530" y="1812794"/>
            <a:ext cx="3320005" cy="347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41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214075"/>
            <a:ext cx="9905998" cy="691535"/>
          </a:xfrm>
        </p:spPr>
        <p:txBody>
          <a:bodyPr/>
          <a:lstStyle/>
          <a:p>
            <a:r>
              <a:rPr lang="en-US" dirty="0"/>
              <a:t>Plans physiques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753" y="905610"/>
            <a:ext cx="6897077" cy="487489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9"/>
          <a:srcRect b="26064"/>
          <a:stretch/>
        </p:blipFill>
        <p:spPr>
          <a:xfrm>
            <a:off x="8229530" y="1812794"/>
            <a:ext cx="3320005" cy="347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28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214075"/>
            <a:ext cx="9905998" cy="691535"/>
          </a:xfrm>
        </p:spPr>
        <p:txBody>
          <a:bodyPr/>
          <a:lstStyle/>
          <a:p>
            <a:r>
              <a:rPr lang="en-US" dirty="0"/>
              <a:t>Plans physiques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816" y="905610"/>
            <a:ext cx="6945700" cy="490926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9"/>
          <a:srcRect b="26064"/>
          <a:stretch/>
        </p:blipFill>
        <p:spPr>
          <a:xfrm>
            <a:off x="8229530" y="1812794"/>
            <a:ext cx="3320005" cy="347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77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214075"/>
            <a:ext cx="9905998" cy="691535"/>
          </a:xfrm>
        </p:spPr>
        <p:txBody>
          <a:bodyPr/>
          <a:lstStyle/>
          <a:p>
            <a:r>
              <a:rPr lang="en-US" dirty="0" err="1"/>
              <a:t>Matériel</a:t>
            </a:r>
            <a:endParaRPr lang="en-US" dirty="0"/>
          </a:p>
        </p:txBody>
      </p:sp>
      <p:pic>
        <p:nvPicPr>
          <p:cNvPr id="8" name="Image 7" descr="Résultat de recherche d'images pour &quot;Cisco Small Business Smart SF200-24P&quot;"/>
          <p:cNvPicPr/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12" y="1142230"/>
            <a:ext cx="5760720" cy="164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Résultat de recherche d'images pour &quot;Cisco Catalyst 2960L 16 port&quot;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50" b="35250"/>
          <a:stretch/>
        </p:blipFill>
        <p:spPr bwMode="auto">
          <a:xfrm>
            <a:off x="405546" y="3554144"/>
            <a:ext cx="5908675" cy="11620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 9" descr="Résultat de recherche d'images pour &quot;UBIQUITI EDGEROUTER 8&quot;"/>
          <p:cNvPicPr/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400"/>
          <a:stretch/>
        </p:blipFill>
        <p:spPr bwMode="auto">
          <a:xfrm>
            <a:off x="6619834" y="2388400"/>
            <a:ext cx="5038761" cy="23277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892469" y="2420088"/>
            <a:ext cx="3219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Cisco Business Smart SF200-24P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25481" y="4771529"/>
            <a:ext cx="2894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Cisco </a:t>
            </a:r>
            <a:r>
              <a:rPr lang="fr-FR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Catalyst</a:t>
            </a:r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2960L-16TS-LL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294661" y="4799197"/>
            <a:ext cx="2601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UBIQUITI EDGEROUTER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954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214075"/>
            <a:ext cx="9905998" cy="691535"/>
          </a:xfrm>
        </p:spPr>
        <p:txBody>
          <a:bodyPr/>
          <a:lstStyle/>
          <a:p>
            <a:r>
              <a:rPr lang="en-US" dirty="0" err="1"/>
              <a:t>Matériel</a:t>
            </a:r>
            <a:endParaRPr lang="en-US" dirty="0"/>
          </a:p>
        </p:txBody>
      </p:sp>
      <p:pic>
        <p:nvPicPr>
          <p:cNvPr id="14" name="Image 13" descr="Résultat de recherche d'images pour &quot;Cisco 897VA - routeur - modem ADSL&quot;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8000" b="805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488" b="28530"/>
          <a:stretch/>
        </p:blipFill>
        <p:spPr bwMode="auto">
          <a:xfrm>
            <a:off x="4981668" y="1470027"/>
            <a:ext cx="5760720" cy="1447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 14" descr="http://media.ldlc.com/ld/products/00/03/60/79/LD0003607967_1.jpg"/>
          <p:cNvPicPr/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36333" y1="34000" x2="71667" y2="30000"/>
                        <a14:foregroundMark x1="30667" y1="73000" x2="82667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905746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 15" descr="http://media.ldlc.com/ld/products/00/00/95/35/LD0000953514_1.jpg"/>
          <p:cNvPicPr/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9667" b="8033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364" b="37154"/>
          <a:stretch/>
        </p:blipFill>
        <p:spPr bwMode="auto">
          <a:xfrm>
            <a:off x="6314221" y="4065680"/>
            <a:ext cx="4241995" cy="7656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3625" y="2894065"/>
            <a:ext cx="3751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Cisco 897VA - routeur - modem ADSL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3683" y="4393914"/>
            <a:ext cx="4326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COFFRET RÉSEAU 19'' PROFONDEUR 60 CM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61477" y="4850627"/>
            <a:ext cx="2456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baie 24 ports cat 5e stp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9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246921" y="140678"/>
            <a:ext cx="8433410" cy="445350"/>
          </a:xfrm>
        </p:spPr>
        <p:txBody>
          <a:bodyPr>
            <a:normAutofit fontScale="90000"/>
          </a:bodyPr>
          <a:lstStyle/>
          <a:p>
            <a:r>
              <a:rPr lang="en-US" dirty="0"/>
              <a:t>DEVIS</a:t>
            </a:r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5246438"/>
              </p:ext>
            </p:extLst>
          </p:nvPr>
        </p:nvGraphicFramePr>
        <p:xfrm>
          <a:off x="727075" y="588963"/>
          <a:ext cx="10936288" cy="536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Worksheet" r:id="rId8" imgW="11300283" imgH="5539843" progId="Excel.Sheet.12">
                  <p:embed/>
                </p:oleObj>
              </mc:Choice>
              <mc:Fallback>
                <p:oleObj name="Worksheet" r:id="rId8" imgW="11300283" imgH="553984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7075" y="588963"/>
                        <a:ext cx="10936288" cy="5360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6564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Sommaire</a:t>
            </a:r>
            <a:endParaRPr lang="en-US" sz="4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2" y="1820008"/>
            <a:ext cx="9905999" cy="441373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Présentation</a:t>
            </a:r>
            <a:r>
              <a:rPr lang="en-US" dirty="0"/>
              <a:t> du </a:t>
            </a:r>
            <a:r>
              <a:rPr lang="en-US" dirty="0" err="1"/>
              <a:t>groupe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Contexte</a:t>
            </a:r>
            <a:r>
              <a:rPr lang="en-US" dirty="0"/>
              <a:t> et </a:t>
            </a:r>
            <a:r>
              <a:rPr lang="en-US" dirty="0" err="1"/>
              <a:t>besoins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Architecture et plan physiques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Simulation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Postes</a:t>
            </a:r>
            <a:r>
              <a:rPr lang="en-US" dirty="0"/>
              <a:t> </a:t>
            </a:r>
            <a:r>
              <a:rPr lang="en-US" dirty="0" err="1"/>
              <a:t>Utilisateurs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Perspectives </a:t>
            </a:r>
            <a:r>
              <a:rPr lang="en-US" dirty="0" err="1"/>
              <a:t>d’evolution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Conclusion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Questions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828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246921" y="360486"/>
            <a:ext cx="4459287" cy="1406768"/>
          </a:xfrm>
        </p:spPr>
        <p:txBody>
          <a:bodyPr>
            <a:normAutofit/>
          </a:bodyPr>
          <a:lstStyle/>
          <a:p>
            <a:r>
              <a:rPr lang="en-US" dirty="0" err="1"/>
              <a:t>Calculs</a:t>
            </a:r>
            <a:r>
              <a:rPr lang="en-US" dirty="0"/>
              <a:t> de longueur de cable</a:t>
            </a:r>
          </a:p>
        </p:txBody>
      </p:sp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7015" y="125188"/>
            <a:ext cx="3734124" cy="5745978"/>
          </a:xfrm>
          <a:prstGeom prst="rect">
            <a:avLst/>
          </a:prstGeom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1246921" y="2567354"/>
            <a:ext cx="4239479" cy="2609496"/>
          </a:xfrm>
          <a:prstGeom prst="rect">
            <a:avLst/>
          </a:prstGeom>
        </p:spPr>
        <p:txBody>
          <a:bodyPr vert="horz" lIns="91440" tIns="45720" rIns="91440" bIns="45720" numCol="1" spcCol="91440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Longueur </a:t>
            </a:r>
            <a:r>
              <a:rPr lang="en-US" dirty="0" err="1"/>
              <a:t>totale</a:t>
            </a:r>
            <a:r>
              <a:rPr lang="en-US" dirty="0"/>
              <a:t> de cable:</a:t>
            </a:r>
          </a:p>
          <a:p>
            <a:pPr lvl="1"/>
            <a:r>
              <a:rPr lang="en-US" dirty="0" err="1"/>
              <a:t>Câble</a:t>
            </a:r>
            <a:r>
              <a:rPr lang="en-US" dirty="0"/>
              <a:t> SF/UTP cat 5e : 9.5 km</a:t>
            </a:r>
          </a:p>
          <a:p>
            <a:pPr lvl="1"/>
            <a:r>
              <a:rPr lang="en-US" dirty="0" err="1"/>
              <a:t>Câble</a:t>
            </a:r>
            <a:r>
              <a:rPr lang="en-US" dirty="0"/>
              <a:t> S/FTP cat 6 : 123 m</a:t>
            </a:r>
          </a:p>
        </p:txBody>
      </p:sp>
    </p:spTree>
    <p:extLst>
      <p:ext uri="{BB962C8B-B14F-4D97-AF65-F5344CB8AC3E}">
        <p14:creationId xmlns:p14="http://schemas.microsoft.com/office/powerpoint/2010/main" val="3760349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247617"/>
              </p:ext>
            </p:extLst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2954693"/>
            <a:ext cx="9905998" cy="691535"/>
          </a:xfrm>
        </p:spPr>
        <p:txBody>
          <a:bodyPr/>
          <a:lstStyle/>
          <a:p>
            <a:pPr algn="ctr"/>
            <a:r>
              <a:rPr lang="en-US" dirty="0" err="1"/>
              <a:t>SIMULation</a:t>
            </a:r>
            <a:r>
              <a:rPr lang="en-US" dirty="0"/>
              <a:t> – TOPOLOGIE LOGIQUE</a:t>
            </a:r>
          </a:p>
        </p:txBody>
      </p:sp>
    </p:spTree>
    <p:extLst>
      <p:ext uri="{BB962C8B-B14F-4D97-AF65-F5344CB8AC3E}">
        <p14:creationId xmlns:p14="http://schemas.microsoft.com/office/powerpoint/2010/main" val="1497901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>
            <a:off x="3478092" y="3375599"/>
            <a:ext cx="1919532" cy="1714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368219" y="324563"/>
            <a:ext cx="8086891" cy="691535"/>
          </a:xfrm>
        </p:spPr>
        <p:txBody>
          <a:bodyPr/>
          <a:lstStyle/>
          <a:p>
            <a:r>
              <a:rPr lang="en-US" dirty="0"/>
              <a:t>TOPOLOGIE LOGIQUE</a:t>
            </a:r>
          </a:p>
        </p:txBody>
      </p:sp>
      <p:sp>
        <p:nvSpPr>
          <p:cNvPr id="2" name="Ellipse 1"/>
          <p:cNvSpPr/>
          <p:nvPr/>
        </p:nvSpPr>
        <p:spPr>
          <a:xfrm>
            <a:off x="4044462" y="3057139"/>
            <a:ext cx="659423" cy="527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Ellipse 6"/>
          <p:cNvSpPr/>
          <p:nvPr/>
        </p:nvSpPr>
        <p:spPr>
          <a:xfrm>
            <a:off x="3027485" y="4307583"/>
            <a:ext cx="659423" cy="527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8" name="Ellipse 7"/>
          <p:cNvSpPr/>
          <p:nvPr/>
        </p:nvSpPr>
        <p:spPr>
          <a:xfrm>
            <a:off x="5276729" y="4307582"/>
            <a:ext cx="659423" cy="527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3" name="Rectangle 2"/>
          <p:cNvSpPr/>
          <p:nvPr/>
        </p:nvSpPr>
        <p:spPr>
          <a:xfrm>
            <a:off x="4084027" y="2142517"/>
            <a:ext cx="580292" cy="553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60881" y="4294393"/>
            <a:ext cx="580292" cy="553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22464" y="4307783"/>
            <a:ext cx="580292" cy="553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cxnSp>
        <p:nvCxnSpPr>
          <p:cNvPr id="15" name="Connecteur droit 14"/>
          <p:cNvCxnSpPr>
            <a:stCxn id="12" idx="3"/>
            <a:endCxn id="7" idx="2"/>
          </p:cNvCxnSpPr>
          <p:nvPr/>
        </p:nvCxnSpPr>
        <p:spPr>
          <a:xfrm flipV="1">
            <a:off x="2502756" y="4571353"/>
            <a:ext cx="524729" cy="13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3" idx="2"/>
            <a:endCxn id="2" idx="0"/>
          </p:cNvCxnSpPr>
          <p:nvPr/>
        </p:nvCxnSpPr>
        <p:spPr>
          <a:xfrm>
            <a:off x="4374173" y="2696432"/>
            <a:ext cx="1" cy="360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>
            <a:stCxn id="8" idx="6"/>
            <a:endCxn id="11" idx="1"/>
          </p:cNvCxnSpPr>
          <p:nvPr/>
        </p:nvCxnSpPr>
        <p:spPr>
          <a:xfrm flipV="1">
            <a:off x="5936152" y="4571351"/>
            <a:ext cx="52472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angle isocèle 19"/>
          <p:cNvSpPr/>
          <p:nvPr/>
        </p:nvSpPr>
        <p:spPr>
          <a:xfrm>
            <a:off x="2450124" y="2329759"/>
            <a:ext cx="255465" cy="2909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/>
          </a:p>
        </p:txBody>
      </p:sp>
      <p:sp>
        <p:nvSpPr>
          <p:cNvPr id="21" name="Triangle isocèle 20"/>
          <p:cNvSpPr/>
          <p:nvPr/>
        </p:nvSpPr>
        <p:spPr>
          <a:xfrm>
            <a:off x="2212610" y="1721642"/>
            <a:ext cx="255465" cy="2909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isocèle 21"/>
          <p:cNvSpPr/>
          <p:nvPr/>
        </p:nvSpPr>
        <p:spPr>
          <a:xfrm>
            <a:off x="5994445" y="2015058"/>
            <a:ext cx="255465" cy="2909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isocèle 22"/>
          <p:cNvSpPr/>
          <p:nvPr/>
        </p:nvSpPr>
        <p:spPr>
          <a:xfrm>
            <a:off x="6100076" y="1573748"/>
            <a:ext cx="255465" cy="2909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isocèle 23"/>
          <p:cNvSpPr/>
          <p:nvPr/>
        </p:nvSpPr>
        <p:spPr>
          <a:xfrm>
            <a:off x="7106749" y="3581289"/>
            <a:ext cx="255465" cy="2909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isocèle 24"/>
          <p:cNvSpPr/>
          <p:nvPr/>
        </p:nvSpPr>
        <p:spPr>
          <a:xfrm>
            <a:off x="7734789" y="4309962"/>
            <a:ext cx="255465" cy="2909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isocèle 25"/>
          <p:cNvSpPr/>
          <p:nvPr/>
        </p:nvSpPr>
        <p:spPr>
          <a:xfrm>
            <a:off x="7353298" y="4932543"/>
            <a:ext cx="255465" cy="2909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084635" y="1673322"/>
            <a:ext cx="580292" cy="553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39236" y="1681146"/>
            <a:ext cx="580292" cy="553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cxnSp>
        <p:nvCxnSpPr>
          <p:cNvPr id="31" name="Connecteur droit 30"/>
          <p:cNvCxnSpPr/>
          <p:nvPr/>
        </p:nvCxnSpPr>
        <p:spPr>
          <a:xfrm>
            <a:off x="3560885" y="2012594"/>
            <a:ext cx="691989" cy="406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 flipV="1">
            <a:off x="4536507" y="1950279"/>
            <a:ext cx="608360" cy="437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20" idx="5"/>
          </p:cNvCxnSpPr>
          <p:nvPr/>
        </p:nvCxnSpPr>
        <p:spPr>
          <a:xfrm flipV="1">
            <a:off x="2641723" y="1808498"/>
            <a:ext cx="680426" cy="666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21" idx="3"/>
          </p:cNvCxnSpPr>
          <p:nvPr/>
        </p:nvCxnSpPr>
        <p:spPr>
          <a:xfrm flipV="1">
            <a:off x="2340343" y="1897942"/>
            <a:ext cx="936909" cy="114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23" idx="1"/>
            <a:endCxn id="29" idx="3"/>
          </p:cNvCxnSpPr>
          <p:nvPr/>
        </p:nvCxnSpPr>
        <p:spPr>
          <a:xfrm flipH="1">
            <a:off x="5619528" y="1719224"/>
            <a:ext cx="544414" cy="238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22" idx="3"/>
          </p:cNvCxnSpPr>
          <p:nvPr/>
        </p:nvCxnSpPr>
        <p:spPr>
          <a:xfrm flipH="1" flipV="1">
            <a:off x="5519784" y="2088903"/>
            <a:ext cx="602394" cy="217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4" idx="1"/>
          </p:cNvCxnSpPr>
          <p:nvPr/>
        </p:nvCxnSpPr>
        <p:spPr>
          <a:xfrm flipH="1">
            <a:off x="6928934" y="3726765"/>
            <a:ext cx="241681" cy="728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5" idx="2"/>
          </p:cNvCxnSpPr>
          <p:nvPr/>
        </p:nvCxnSpPr>
        <p:spPr>
          <a:xfrm flipH="1" flipV="1">
            <a:off x="6866793" y="4578047"/>
            <a:ext cx="867996" cy="22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6" idx="3"/>
          </p:cNvCxnSpPr>
          <p:nvPr/>
        </p:nvCxnSpPr>
        <p:spPr>
          <a:xfrm flipH="1" flipV="1">
            <a:off x="6822831" y="4701602"/>
            <a:ext cx="658200" cy="521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riangle isocèle 47"/>
          <p:cNvSpPr/>
          <p:nvPr/>
        </p:nvSpPr>
        <p:spPr>
          <a:xfrm>
            <a:off x="1142270" y="4062267"/>
            <a:ext cx="255465" cy="2909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riangle isocèle 48"/>
          <p:cNvSpPr/>
          <p:nvPr/>
        </p:nvSpPr>
        <p:spPr>
          <a:xfrm>
            <a:off x="1397735" y="4954171"/>
            <a:ext cx="255465" cy="2909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riangle isocèle 49"/>
          <p:cNvSpPr/>
          <p:nvPr/>
        </p:nvSpPr>
        <p:spPr>
          <a:xfrm>
            <a:off x="1122731" y="4584740"/>
            <a:ext cx="255465" cy="2909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eur droit 51"/>
          <p:cNvCxnSpPr>
            <a:stCxn id="48" idx="3"/>
            <a:endCxn id="12" idx="1"/>
          </p:cNvCxnSpPr>
          <p:nvPr/>
        </p:nvCxnSpPr>
        <p:spPr>
          <a:xfrm>
            <a:off x="1270003" y="4353219"/>
            <a:ext cx="652461" cy="231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>
            <a:stCxn id="50" idx="3"/>
          </p:cNvCxnSpPr>
          <p:nvPr/>
        </p:nvCxnSpPr>
        <p:spPr>
          <a:xfrm flipV="1">
            <a:off x="1250464" y="4701602"/>
            <a:ext cx="723106" cy="174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>
            <a:stCxn id="49" idx="5"/>
          </p:cNvCxnSpPr>
          <p:nvPr/>
        </p:nvCxnSpPr>
        <p:spPr>
          <a:xfrm flipV="1">
            <a:off x="1589334" y="4730216"/>
            <a:ext cx="544970" cy="369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contenu 2"/>
          <p:cNvSpPr txBox="1">
            <a:spLocks/>
          </p:cNvSpPr>
          <p:nvPr/>
        </p:nvSpPr>
        <p:spPr>
          <a:xfrm>
            <a:off x="8941401" y="2184194"/>
            <a:ext cx="3084742" cy="3129187"/>
          </a:xfrm>
          <a:prstGeom prst="rect">
            <a:avLst/>
          </a:prstGeom>
        </p:spPr>
        <p:txBody>
          <a:bodyPr vert="horz" lIns="91440" tIns="45720" rIns="91440" bIns="45720" numCol="1" spcCol="91440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Topologie</a:t>
            </a:r>
            <a:r>
              <a:rPr lang="en-US" dirty="0"/>
              <a:t> </a:t>
            </a:r>
            <a:r>
              <a:rPr lang="en-US" dirty="0" err="1"/>
              <a:t>mixte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Anneau</a:t>
            </a:r>
            <a:endParaRPr lang="en-US" dirty="0"/>
          </a:p>
          <a:p>
            <a:pPr lvl="1"/>
            <a:r>
              <a:rPr lang="en-US" dirty="0"/>
              <a:t>Etoile</a:t>
            </a:r>
          </a:p>
          <a:p>
            <a:pPr lvl="1"/>
            <a:r>
              <a:rPr lang="en-US" dirty="0" err="1"/>
              <a:t>Arbre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 : Switch</a:t>
            </a:r>
          </a:p>
          <a:p>
            <a:r>
              <a:rPr lang="en-US" dirty="0"/>
              <a:t>R : </a:t>
            </a:r>
            <a:r>
              <a:rPr lang="en-US" dirty="0" err="1"/>
              <a:t>Routeur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065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427" y="928858"/>
            <a:ext cx="12177587" cy="4743204"/>
          </a:xfrm>
          <a:prstGeom prst="rect">
            <a:avLst/>
          </a:prstGeom>
        </p:spPr>
      </p:pic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-411162" y="185999"/>
            <a:ext cx="9905998" cy="691535"/>
          </a:xfrm>
        </p:spPr>
        <p:txBody>
          <a:bodyPr/>
          <a:lstStyle/>
          <a:p>
            <a:pPr algn="ctr"/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PACKET TRACER</a:t>
            </a:r>
          </a:p>
        </p:txBody>
      </p:sp>
    </p:spTree>
    <p:extLst>
      <p:ext uri="{BB962C8B-B14F-4D97-AF65-F5344CB8AC3E}">
        <p14:creationId xmlns:p14="http://schemas.microsoft.com/office/powerpoint/2010/main" val="1568464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1004389"/>
              </p:ext>
            </p:extLst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2954693"/>
            <a:ext cx="9905998" cy="691535"/>
          </a:xfrm>
        </p:spPr>
        <p:txBody>
          <a:bodyPr/>
          <a:lstStyle/>
          <a:p>
            <a:pPr algn="ctr"/>
            <a:r>
              <a:rPr lang="en-US" dirty="0"/>
              <a:t>POSTES UTILISATEURS</a:t>
            </a:r>
          </a:p>
        </p:txBody>
      </p:sp>
    </p:spTree>
    <p:extLst>
      <p:ext uri="{BB962C8B-B14F-4D97-AF65-F5344CB8AC3E}">
        <p14:creationId xmlns:p14="http://schemas.microsoft.com/office/powerpoint/2010/main" val="151340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839278"/>
              </p:ext>
            </p:extLst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-868362" y="259118"/>
            <a:ext cx="9905998" cy="691535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Perspectives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d’évolution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246921" y="1271954"/>
            <a:ext cx="9583004" cy="4404946"/>
          </a:xfrm>
          <a:prstGeom prst="rect">
            <a:avLst/>
          </a:prstGeom>
        </p:spPr>
        <p:txBody>
          <a:bodyPr vert="horz" lIns="91440" tIns="45720" rIns="91440" bIns="45720" numCol="1" spcCol="91440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Mettre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place le </a:t>
            </a:r>
            <a:r>
              <a:rPr lang="en-US" dirty="0" err="1"/>
              <a:t>protocole</a:t>
            </a:r>
            <a:r>
              <a:rPr lang="en-US" dirty="0"/>
              <a:t> DHCP pour </a:t>
            </a:r>
            <a:r>
              <a:rPr lang="en-US" dirty="0" err="1"/>
              <a:t>l’obtention</a:t>
            </a:r>
            <a:r>
              <a:rPr lang="en-US" dirty="0"/>
              <a:t> </a:t>
            </a:r>
            <a:r>
              <a:rPr lang="en-US" dirty="0" err="1"/>
              <a:t>d’addresses</a:t>
            </a:r>
            <a:r>
              <a:rPr lang="en-US" dirty="0"/>
              <a:t> IP </a:t>
            </a:r>
            <a:r>
              <a:rPr lang="en-US" dirty="0" err="1"/>
              <a:t>automatiquement</a:t>
            </a:r>
            <a:r>
              <a:rPr lang="en-US" dirty="0"/>
              <a:t> (</a:t>
            </a:r>
            <a:r>
              <a:rPr lang="en-US" dirty="0" err="1"/>
              <a:t>notament</a:t>
            </a:r>
            <a:r>
              <a:rPr lang="en-US" dirty="0"/>
              <a:t> pour le WIFI).</a:t>
            </a:r>
          </a:p>
          <a:p>
            <a:r>
              <a:rPr lang="en-US" dirty="0" err="1"/>
              <a:t>Mettre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place un </a:t>
            </a:r>
            <a:r>
              <a:rPr lang="en-US" dirty="0" err="1"/>
              <a:t>serveur</a:t>
            </a:r>
            <a:r>
              <a:rPr lang="en-US" dirty="0"/>
              <a:t> PXE pour </a:t>
            </a:r>
            <a:r>
              <a:rPr lang="en-US" dirty="0" err="1"/>
              <a:t>restaurer</a:t>
            </a:r>
            <a:r>
              <a:rPr lang="en-US" dirty="0"/>
              <a:t> un </a:t>
            </a:r>
            <a:r>
              <a:rPr lang="en-US" dirty="0" err="1"/>
              <a:t>système</a:t>
            </a:r>
            <a:r>
              <a:rPr lang="en-US" dirty="0"/>
              <a:t> </a:t>
            </a:r>
            <a:r>
              <a:rPr lang="en-US" dirty="0" err="1"/>
              <a:t>d’exploitation</a:t>
            </a:r>
            <a:r>
              <a:rPr lang="en-US" dirty="0"/>
              <a:t> </a:t>
            </a:r>
            <a:r>
              <a:rPr lang="en-US" dirty="0" err="1"/>
              <a:t>depuis</a:t>
            </a:r>
            <a:r>
              <a:rPr lang="en-US" dirty="0"/>
              <a:t> le </a:t>
            </a:r>
            <a:r>
              <a:rPr lang="en-US" dirty="0" err="1"/>
              <a:t>réseau</a:t>
            </a:r>
            <a:r>
              <a:rPr lang="en-US" dirty="0"/>
              <a:t> (sans media bootable).</a:t>
            </a:r>
          </a:p>
          <a:p>
            <a:r>
              <a:rPr lang="en-US" dirty="0" err="1"/>
              <a:t>Serveur</a:t>
            </a:r>
            <a:r>
              <a:rPr lang="en-US" dirty="0"/>
              <a:t> RADIUS pour </a:t>
            </a:r>
            <a:r>
              <a:rPr lang="en-US" dirty="0" err="1"/>
              <a:t>l’authentification</a:t>
            </a:r>
            <a:r>
              <a:rPr lang="en-US" dirty="0"/>
              <a:t> plus </a:t>
            </a:r>
            <a:r>
              <a:rPr lang="en-US" dirty="0" err="1"/>
              <a:t>sécurisé</a:t>
            </a:r>
            <a:r>
              <a:rPr lang="en-US" dirty="0"/>
              <a:t> sur le </a:t>
            </a:r>
            <a:r>
              <a:rPr lang="en-US" dirty="0" err="1"/>
              <a:t>réseau</a:t>
            </a:r>
            <a:r>
              <a:rPr lang="en-US" dirty="0"/>
              <a:t> de </a:t>
            </a:r>
            <a:r>
              <a:rPr lang="en-US" dirty="0" err="1"/>
              <a:t>l’entreprise</a:t>
            </a:r>
            <a:r>
              <a:rPr lang="en-US" dirty="0"/>
              <a:t>.</a:t>
            </a:r>
          </a:p>
          <a:p>
            <a:r>
              <a:rPr lang="en-US" dirty="0" err="1"/>
              <a:t>Câbles</a:t>
            </a:r>
            <a:r>
              <a:rPr lang="en-US" dirty="0"/>
              <a:t> de </a:t>
            </a:r>
            <a:r>
              <a:rPr lang="en-US" dirty="0" err="1"/>
              <a:t>fibres</a:t>
            </a:r>
            <a:r>
              <a:rPr lang="en-US" dirty="0"/>
              <a:t> </a:t>
            </a:r>
            <a:r>
              <a:rPr lang="en-US" dirty="0" err="1"/>
              <a:t>optiques</a:t>
            </a:r>
            <a:r>
              <a:rPr lang="en-US" dirty="0"/>
              <a:t> entre les </a:t>
            </a:r>
            <a:r>
              <a:rPr lang="en-US" dirty="0" err="1"/>
              <a:t>routeurs</a:t>
            </a:r>
            <a:endParaRPr lang="en-US" dirty="0"/>
          </a:p>
          <a:p>
            <a:r>
              <a:rPr lang="en-US" dirty="0" err="1"/>
              <a:t>Topologie</a:t>
            </a:r>
            <a:r>
              <a:rPr lang="en-US" dirty="0"/>
              <a:t> </a:t>
            </a:r>
            <a:r>
              <a:rPr lang="en-US" dirty="0" err="1"/>
              <a:t>maillée</a:t>
            </a:r>
            <a:r>
              <a:rPr lang="en-US" dirty="0"/>
              <a:t> entre les </a:t>
            </a:r>
            <a:r>
              <a:rPr lang="en-US" dirty="0" err="1"/>
              <a:t>routeurs</a:t>
            </a:r>
            <a:endParaRPr lang="en-US" dirty="0"/>
          </a:p>
          <a:p>
            <a:r>
              <a:rPr lang="en-US" dirty="0"/>
              <a:t>Se connecter au FAI avec un </a:t>
            </a:r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haut</a:t>
            </a:r>
            <a:r>
              <a:rPr lang="en-US" dirty="0"/>
              <a:t> debit (10 </a:t>
            </a:r>
            <a:r>
              <a:rPr lang="en-US" dirty="0" err="1"/>
              <a:t>Gbit</a:t>
            </a:r>
            <a:r>
              <a:rPr lang="en-US" dirty="0"/>
              <a:t>/s)</a:t>
            </a:r>
          </a:p>
          <a:p>
            <a:r>
              <a:rPr lang="en-US" dirty="0" err="1"/>
              <a:t>Utiliser</a:t>
            </a:r>
            <a:r>
              <a:rPr lang="en-US" dirty="0"/>
              <a:t> des switch de </a:t>
            </a:r>
            <a:r>
              <a:rPr lang="en-US" dirty="0" err="1"/>
              <a:t>niveau</a:t>
            </a:r>
            <a:r>
              <a:rPr lang="en-US" dirty="0"/>
              <a:t> 3 pour </a:t>
            </a:r>
            <a:r>
              <a:rPr lang="en-US" dirty="0" err="1"/>
              <a:t>faciliter</a:t>
            </a:r>
            <a:r>
              <a:rPr lang="en-US" dirty="0"/>
              <a:t> la creation de VLAN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701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6534473"/>
              </p:ext>
            </p:extLst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0" y="344843"/>
            <a:ext cx="9905998" cy="691535"/>
          </a:xfrm>
        </p:spPr>
        <p:txBody>
          <a:bodyPr/>
          <a:lstStyle/>
          <a:p>
            <a:pPr algn="ctr"/>
            <a:r>
              <a:rPr lang="en-US" dirty="0"/>
              <a:t>Conclusion et </a:t>
            </a:r>
            <a:r>
              <a:rPr lang="en-US" dirty="0" err="1"/>
              <a:t>bilan</a:t>
            </a:r>
            <a:endParaRPr lang="en-US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1246921" y="1271954"/>
            <a:ext cx="9925904" cy="4404946"/>
          </a:xfrm>
          <a:prstGeom prst="rect">
            <a:avLst/>
          </a:prstGeom>
        </p:spPr>
        <p:txBody>
          <a:bodyPr vert="horz" lIns="91440" tIns="45720" rIns="91440" bIns="45720" numCol="1" spcCol="91440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mené</a:t>
            </a:r>
            <a:r>
              <a:rPr lang="en-US" dirty="0"/>
              <a:t> à son </a:t>
            </a:r>
            <a:r>
              <a:rPr lang="en-US" dirty="0" err="1"/>
              <a:t>terme</a:t>
            </a:r>
            <a:r>
              <a:rPr lang="en-US" dirty="0"/>
              <a:t> : </a:t>
            </a:r>
            <a:r>
              <a:rPr lang="en-US" dirty="0" err="1"/>
              <a:t>objectifs</a:t>
            </a:r>
            <a:r>
              <a:rPr lang="en-US" dirty="0"/>
              <a:t> </a:t>
            </a:r>
            <a:r>
              <a:rPr lang="en-US" dirty="0" err="1"/>
              <a:t>atteints</a:t>
            </a:r>
            <a:endParaRPr lang="en-US" dirty="0"/>
          </a:p>
          <a:p>
            <a:r>
              <a:rPr lang="en-US" dirty="0"/>
              <a:t>Bonne </a:t>
            </a:r>
            <a:r>
              <a:rPr lang="en-US" dirty="0" err="1"/>
              <a:t>organisation</a:t>
            </a:r>
            <a:endParaRPr lang="en-US" dirty="0"/>
          </a:p>
          <a:p>
            <a:r>
              <a:rPr lang="en-US" dirty="0"/>
              <a:t>Bonne repartition des taches</a:t>
            </a:r>
          </a:p>
          <a:p>
            <a:r>
              <a:rPr lang="en-US" dirty="0" err="1"/>
              <a:t>Apports</a:t>
            </a:r>
            <a:r>
              <a:rPr lang="en-US" dirty="0"/>
              <a:t> de </a:t>
            </a:r>
            <a:r>
              <a:rPr lang="en-US" dirty="0" err="1"/>
              <a:t>connaissances</a:t>
            </a:r>
            <a:r>
              <a:rPr lang="en-US" dirty="0"/>
              <a:t> </a:t>
            </a:r>
            <a:r>
              <a:rPr lang="en-US" dirty="0" err="1"/>
              <a:t>concrêtes</a:t>
            </a:r>
            <a:r>
              <a:rPr lang="en-US" dirty="0"/>
              <a:t> (</a:t>
            </a:r>
            <a:r>
              <a:rPr lang="en-US" dirty="0" err="1"/>
              <a:t>réseau</a:t>
            </a:r>
            <a:r>
              <a:rPr lang="en-US" dirty="0"/>
              <a:t>, </a:t>
            </a:r>
            <a:r>
              <a:rPr lang="en-US" dirty="0" err="1"/>
              <a:t>mise</a:t>
            </a:r>
            <a:r>
              <a:rPr lang="en-US" dirty="0"/>
              <a:t> au point d’un </a:t>
            </a:r>
            <a:r>
              <a:rPr lang="en-US" dirty="0" err="1"/>
              <a:t>devis</a:t>
            </a:r>
            <a:r>
              <a:rPr lang="en-US" dirty="0"/>
              <a:t>, plans de </a:t>
            </a:r>
            <a:r>
              <a:rPr lang="en-US" dirty="0" err="1"/>
              <a:t>bâtiments</a:t>
            </a:r>
            <a:r>
              <a:rPr lang="en-US" dirty="0"/>
              <a:t>…)</a:t>
            </a:r>
          </a:p>
          <a:p>
            <a:r>
              <a:rPr lang="en-US" dirty="0" err="1"/>
              <a:t>Organisation</a:t>
            </a:r>
            <a:r>
              <a:rPr lang="en-US" dirty="0"/>
              <a:t> des services </a:t>
            </a:r>
            <a:r>
              <a:rPr lang="en-US" dirty="0" err="1"/>
              <a:t>dans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entreprise</a:t>
            </a:r>
            <a:endParaRPr lang="en-US" dirty="0"/>
          </a:p>
          <a:p>
            <a:r>
              <a:rPr lang="en-US" dirty="0"/>
              <a:t>Commencer plus </a:t>
            </a:r>
            <a:r>
              <a:rPr lang="en-US" dirty="0" err="1"/>
              <a:t>tôt</a:t>
            </a:r>
            <a:r>
              <a:rPr lang="en-US" dirty="0"/>
              <a:t> la </a:t>
            </a:r>
            <a:r>
              <a:rPr lang="en-US" dirty="0" err="1"/>
              <a:t>topologie</a:t>
            </a:r>
            <a:r>
              <a:rPr lang="en-US" dirty="0"/>
              <a:t> </a:t>
            </a:r>
            <a:r>
              <a:rPr lang="en-US" dirty="0" err="1"/>
              <a:t>logique</a:t>
            </a:r>
            <a:endParaRPr lang="en-US" dirty="0"/>
          </a:p>
          <a:p>
            <a:r>
              <a:rPr lang="en-US" dirty="0" err="1"/>
              <a:t>Mieux</a:t>
            </a:r>
            <a:r>
              <a:rPr lang="en-US" dirty="0"/>
              <a:t> </a:t>
            </a:r>
            <a:r>
              <a:rPr lang="en-US" dirty="0" err="1"/>
              <a:t>répartir</a:t>
            </a:r>
            <a:r>
              <a:rPr lang="en-US" dirty="0"/>
              <a:t> les taches de </a:t>
            </a:r>
            <a:r>
              <a:rPr lang="en-US" dirty="0" err="1"/>
              <a:t>gestion</a:t>
            </a:r>
            <a:r>
              <a:rPr lang="en-US" dirty="0"/>
              <a:t> de </a:t>
            </a:r>
            <a:r>
              <a:rPr lang="en-US" dirty="0" err="1"/>
              <a:t>projet</a:t>
            </a:r>
            <a:endParaRPr lang="en-US" dirty="0"/>
          </a:p>
          <a:p>
            <a:r>
              <a:rPr lang="en-US" dirty="0" err="1"/>
              <a:t>Intégrer</a:t>
            </a:r>
            <a:r>
              <a:rPr lang="en-US" dirty="0"/>
              <a:t> </a:t>
            </a:r>
            <a:r>
              <a:rPr lang="en-US" dirty="0" err="1"/>
              <a:t>d’avantage</a:t>
            </a:r>
            <a:r>
              <a:rPr lang="en-US" dirty="0"/>
              <a:t> le chef de </a:t>
            </a:r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dans</a:t>
            </a:r>
            <a:r>
              <a:rPr lang="en-US" dirty="0"/>
              <a:t> les </a:t>
            </a:r>
            <a:r>
              <a:rPr lang="en-US" dirty="0" err="1"/>
              <a:t>livrables</a:t>
            </a:r>
            <a:r>
              <a:rPr lang="en-US" dirty="0"/>
              <a:t> techniques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21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2895667"/>
              </p:ext>
            </p:extLst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pic>
        <p:nvPicPr>
          <p:cNvPr id="7" name="Picture 2" descr="question"/>
          <p:cNvPicPr>
            <a:picLocks noChangeAspect="1" noChangeArrowheads="1" noCrop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417" y="1250048"/>
            <a:ext cx="4610100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882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7541412"/>
              </p:ext>
            </p:extLst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08410"/>
          </a:xfrm>
        </p:spPr>
        <p:txBody>
          <a:bodyPr/>
          <a:lstStyle/>
          <a:p>
            <a:r>
              <a:rPr lang="en-US" dirty="0"/>
              <a:t>Presentation du </a:t>
            </a:r>
            <a:r>
              <a:rPr lang="en-US" dirty="0" err="1"/>
              <a:t>groupe</a:t>
            </a:r>
            <a:endParaRPr lang="en-US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77607" y="2215661"/>
            <a:ext cx="10033610" cy="3138855"/>
          </a:xfrm>
          <a:prstGeom prst="rect">
            <a:avLst/>
          </a:prstGeom>
        </p:spPr>
        <p:txBody>
          <a:bodyPr vert="horz" lIns="91440" tIns="45720" rIns="91440" bIns="45720" numCol="2" spcCol="91440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fr-FR" sz="3400" b="1" dirty="0"/>
              <a:t>Valentin </a:t>
            </a:r>
            <a:r>
              <a:rPr lang="fr-FR" sz="3400" b="1" dirty="0" err="1"/>
              <a:t>Naessens</a:t>
            </a:r>
            <a:endParaRPr lang="en-US" sz="3400" dirty="0"/>
          </a:p>
          <a:p>
            <a:pPr lvl="1"/>
            <a:r>
              <a:rPr lang="fr-FR" sz="2900" dirty="0"/>
              <a:t>Chef de projet</a:t>
            </a:r>
            <a:endParaRPr lang="en-US" sz="2900" dirty="0"/>
          </a:p>
          <a:p>
            <a:pPr lvl="1"/>
            <a:r>
              <a:rPr lang="fr-FR" sz="2900" dirty="0"/>
              <a:t>Responsable des supports</a:t>
            </a:r>
          </a:p>
          <a:p>
            <a:pPr lvl="1"/>
            <a:r>
              <a:rPr lang="fr-FR" sz="2900" dirty="0"/>
              <a:t>Responsable des rapports techniques</a:t>
            </a:r>
            <a:endParaRPr lang="en-US" sz="2900" dirty="0"/>
          </a:p>
          <a:p>
            <a:pPr lvl="0"/>
            <a:r>
              <a:rPr lang="fr-FR" sz="3400" b="1" dirty="0"/>
              <a:t>Alexandre Lecomte</a:t>
            </a:r>
            <a:endParaRPr lang="en-US" sz="3400" dirty="0"/>
          </a:p>
          <a:p>
            <a:pPr lvl="1"/>
            <a:r>
              <a:rPr lang="fr-FR" sz="2900" dirty="0"/>
              <a:t>Responsable des postes utilisateurs</a:t>
            </a:r>
            <a:endParaRPr lang="en-US" sz="2900" dirty="0"/>
          </a:p>
          <a:p>
            <a:pPr lvl="1"/>
            <a:r>
              <a:rPr lang="fr-FR" sz="2900" dirty="0"/>
              <a:t>Responsable de la topologie logique</a:t>
            </a:r>
            <a:endParaRPr lang="en-US" sz="2900" dirty="0"/>
          </a:p>
          <a:p>
            <a:endParaRPr lang="fr-FR" sz="3400" b="1" dirty="0"/>
          </a:p>
          <a:p>
            <a:r>
              <a:rPr lang="fr-FR" sz="3400" b="1" dirty="0"/>
              <a:t>Thibault Poly</a:t>
            </a:r>
            <a:endParaRPr lang="en-US" sz="3400" dirty="0"/>
          </a:p>
          <a:p>
            <a:pPr lvl="1"/>
            <a:r>
              <a:rPr lang="fr-FR" sz="2900" dirty="0"/>
              <a:t>Responsable du plan d’adressage </a:t>
            </a:r>
            <a:endParaRPr lang="en-US" sz="2900" dirty="0"/>
          </a:p>
          <a:p>
            <a:pPr lvl="1"/>
            <a:r>
              <a:rPr lang="en-US" sz="2900" dirty="0" err="1"/>
              <a:t>Responsable</a:t>
            </a:r>
            <a:r>
              <a:rPr lang="en-US" sz="2900" dirty="0"/>
              <a:t> du </a:t>
            </a:r>
            <a:r>
              <a:rPr lang="en-US" sz="2900" dirty="0" err="1"/>
              <a:t>devis</a:t>
            </a:r>
            <a:endParaRPr lang="en-US" sz="2900" dirty="0"/>
          </a:p>
          <a:p>
            <a:pPr marL="457200" lvl="1" indent="0">
              <a:buNone/>
            </a:pPr>
            <a:endParaRPr lang="en-US" sz="2900" dirty="0"/>
          </a:p>
          <a:p>
            <a:pPr lvl="0"/>
            <a:r>
              <a:rPr lang="fr-FR" sz="3400" b="1" dirty="0"/>
              <a:t>Paul </a:t>
            </a:r>
            <a:r>
              <a:rPr lang="fr-FR" sz="3400" b="1" dirty="0" err="1"/>
              <a:t>Boogaerts</a:t>
            </a:r>
            <a:endParaRPr lang="en-US" sz="3400" dirty="0"/>
          </a:p>
          <a:p>
            <a:pPr lvl="1"/>
            <a:r>
              <a:rPr lang="en-US" sz="2900" dirty="0" err="1"/>
              <a:t>Responsable</a:t>
            </a:r>
            <a:r>
              <a:rPr lang="en-US" sz="2900" dirty="0"/>
              <a:t> plans physiques</a:t>
            </a:r>
          </a:p>
          <a:p>
            <a:pPr lvl="1"/>
            <a:r>
              <a:rPr lang="en-US" sz="2900" dirty="0" err="1"/>
              <a:t>Responsable</a:t>
            </a:r>
            <a:r>
              <a:rPr lang="en-US" sz="2900" dirty="0"/>
              <a:t> </a:t>
            </a:r>
            <a:r>
              <a:rPr lang="en-US" sz="2900" dirty="0" err="1"/>
              <a:t>matériel</a:t>
            </a:r>
            <a:endParaRPr lang="en-US" sz="29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307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027113" y="2799011"/>
            <a:ext cx="9905998" cy="1108410"/>
          </a:xfrm>
        </p:spPr>
        <p:txBody>
          <a:bodyPr/>
          <a:lstStyle/>
          <a:p>
            <a:pPr algn="ctr"/>
            <a:r>
              <a:rPr lang="en-US" dirty="0" err="1"/>
              <a:t>Contexte</a:t>
            </a:r>
            <a:r>
              <a:rPr lang="en-US" dirty="0"/>
              <a:t> et </a:t>
            </a:r>
            <a:r>
              <a:rPr lang="en-US" dirty="0" err="1"/>
              <a:t>besoins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03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856767"/>
              </p:ext>
            </p:extLst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451465"/>
            <a:ext cx="9905998" cy="1108410"/>
          </a:xfrm>
        </p:spPr>
        <p:txBody>
          <a:bodyPr/>
          <a:lstStyle/>
          <a:p>
            <a:r>
              <a:rPr lang="en-US" dirty="0" err="1"/>
              <a:t>Contexte</a:t>
            </a:r>
            <a:r>
              <a:rPr lang="en-US" dirty="0"/>
              <a:t> et </a:t>
            </a:r>
            <a:r>
              <a:rPr lang="en-US" dirty="0" err="1"/>
              <a:t>besoins</a:t>
            </a:r>
            <a:endParaRPr lang="en-US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877644" y="1885190"/>
            <a:ext cx="4239479" cy="3020917"/>
          </a:xfrm>
          <a:prstGeom prst="rect">
            <a:avLst/>
          </a:prstGeom>
        </p:spPr>
        <p:txBody>
          <a:bodyPr vert="horz" lIns="91440" tIns="45720" rIns="91440" bIns="45720" numCol="1" spcCol="91440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L’entreprise</a:t>
            </a:r>
            <a:r>
              <a:rPr lang="en-US" dirty="0"/>
              <a:t> </a:t>
            </a:r>
            <a:r>
              <a:rPr lang="en-US" dirty="0" err="1"/>
              <a:t>Carnofluxe</a:t>
            </a:r>
            <a:r>
              <a:rPr lang="en-US" dirty="0"/>
              <a:t>, </a:t>
            </a:r>
            <a:r>
              <a:rPr lang="en-US" dirty="0" err="1"/>
              <a:t>s’agrandit</a:t>
            </a:r>
            <a:r>
              <a:rPr lang="en-US" dirty="0"/>
              <a:t>, </a:t>
            </a:r>
            <a:r>
              <a:rPr lang="en-US" dirty="0" err="1"/>
              <a:t>elle</a:t>
            </a:r>
            <a:r>
              <a:rPr lang="en-US" dirty="0"/>
              <a:t> a </a:t>
            </a:r>
            <a:r>
              <a:rPr lang="en-US" dirty="0" err="1"/>
              <a:t>besoin</a:t>
            </a:r>
            <a:r>
              <a:rPr lang="en-US" dirty="0"/>
              <a:t> </a:t>
            </a:r>
            <a:r>
              <a:rPr lang="en-US" dirty="0" err="1"/>
              <a:t>d’équiper</a:t>
            </a:r>
            <a:r>
              <a:rPr lang="en-US" dirty="0"/>
              <a:t> </a:t>
            </a:r>
            <a:r>
              <a:rPr lang="en-US" dirty="0" err="1"/>
              <a:t>ses</a:t>
            </a:r>
            <a:r>
              <a:rPr lang="en-US" dirty="0"/>
              <a:t>  3 nouveaux </a:t>
            </a:r>
            <a:r>
              <a:rPr lang="en-US" dirty="0" err="1"/>
              <a:t>locaux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réseau</a:t>
            </a:r>
            <a:r>
              <a:rPr lang="en-US" dirty="0"/>
              <a:t> </a:t>
            </a:r>
            <a:r>
              <a:rPr lang="en-US" dirty="0" err="1"/>
              <a:t>informatique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Carnofluxe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centrale</a:t>
            </a:r>
            <a:r>
              <a:rPr lang="en-US" dirty="0"/>
              <a:t> </a:t>
            </a:r>
            <a:r>
              <a:rPr lang="en-US" dirty="0" err="1"/>
              <a:t>d’achat</a:t>
            </a:r>
            <a:r>
              <a:rPr lang="en-US" dirty="0"/>
              <a:t> </a:t>
            </a:r>
            <a:r>
              <a:rPr lang="en-US" dirty="0" err="1"/>
              <a:t>composée</a:t>
            </a:r>
            <a:r>
              <a:rPr lang="en-US" dirty="0"/>
              <a:t> de 91 salaries.</a:t>
            </a:r>
          </a:p>
        </p:txBody>
      </p:sp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7271" y="1164219"/>
            <a:ext cx="7144729" cy="349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04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79990"/>
            <a:ext cx="9905998" cy="986810"/>
          </a:xfrm>
        </p:spPr>
        <p:txBody>
          <a:bodyPr>
            <a:normAutofit fontScale="90000"/>
          </a:bodyPr>
          <a:lstStyle/>
          <a:p>
            <a:r>
              <a:rPr lang="en-US" dirty="0"/>
              <a:t>Planning et repartition des taches </a:t>
            </a:r>
            <a:r>
              <a:rPr lang="en-US" dirty="0" err="1"/>
              <a:t>prévisionel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287" y="1066800"/>
            <a:ext cx="11144250" cy="45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66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451465"/>
            <a:ext cx="9905998" cy="1108410"/>
          </a:xfrm>
        </p:spPr>
        <p:txBody>
          <a:bodyPr/>
          <a:lstStyle/>
          <a:p>
            <a:r>
              <a:rPr lang="en-US" dirty="0"/>
              <a:t>Planning et repartition des taches</a:t>
            </a:r>
            <a:br>
              <a:rPr lang="en-US" dirty="0"/>
            </a:br>
            <a:r>
              <a:rPr lang="en-US" dirty="0" err="1"/>
              <a:t>Effectif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2493"/>
            <a:ext cx="12192000" cy="304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1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071074" y="2781717"/>
            <a:ext cx="9905998" cy="797044"/>
          </a:xfrm>
        </p:spPr>
        <p:txBody>
          <a:bodyPr/>
          <a:lstStyle/>
          <a:p>
            <a:pPr algn="ctr"/>
            <a:r>
              <a:rPr lang="en-US" dirty="0"/>
              <a:t>Architecture et plans physiques</a:t>
            </a:r>
          </a:p>
        </p:txBody>
      </p:sp>
    </p:spTree>
    <p:extLst>
      <p:ext uri="{BB962C8B-B14F-4D97-AF65-F5344CB8AC3E}">
        <p14:creationId xmlns:p14="http://schemas.microsoft.com/office/powerpoint/2010/main" val="4243211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8735483"/>
              </p:ext>
            </p:extLst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267117"/>
            <a:ext cx="9905998" cy="797044"/>
          </a:xfrm>
        </p:spPr>
        <p:txBody>
          <a:bodyPr/>
          <a:lstStyle/>
          <a:p>
            <a:r>
              <a:rPr lang="en-US" dirty="0"/>
              <a:t>Repartition des services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4604" y1="13317" x2="14273" y2="23921"/>
                        <a14:foregroundMark x1="8103" y1="39951" x2="16390" y2="44513"/>
                        <a14:foregroundMark x1="45028" y1="56350" x2="48343" y2="61282"/>
                        <a14:foregroundMark x1="6906" y1="57707" x2="15285" y2="58693"/>
                        <a14:foregroundMark x1="41897" y1="41554" x2="47974" y2="45499"/>
                        <a14:foregroundMark x1="41436" y1="14427" x2="45212" y2="18372"/>
                        <a14:foregroundMark x1="77256" y1="57953" x2="83425" y2="60419"/>
                        <a14:foregroundMark x1="75691" y1="73243" x2="82136" y2="77312"/>
                        <a14:foregroundMark x1="66483" y1="90382" x2="70442" y2="93711"/>
                        <a14:foregroundMark x1="88858" y1="90875" x2="93278" y2="95808"/>
                        <a14:foregroundMark x1="44015" y1="30826" x2="44015" y2="30826"/>
                        <a14:foregroundMark x1="9945" y1="34525" x2="9945" y2="34525"/>
                        <a14:foregroundMark x1="9669" y1="51295" x2="9669" y2="51295"/>
                        <a14:foregroundMark x1="43370" y1="50801" x2="43370" y2="50801"/>
                        <a14:foregroundMark x1="43831" y1="50308" x2="43831" y2="50308"/>
                        <a14:foregroundMark x1="77993" y1="51048" x2="77993" y2="51048"/>
                        <a14:foregroundMark x1="90331" y1="85327" x2="90331" y2="85327"/>
                        <a14:foregroundMark x1="90424" y1="82491" x2="90424" y2="82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1451" y="567427"/>
            <a:ext cx="6945922" cy="518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129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170</TotalTime>
  <Words>805</Words>
  <Application>Microsoft Office PowerPoint</Application>
  <PresentationFormat>Grand écran</PresentationFormat>
  <Paragraphs>294</Paragraphs>
  <Slides>27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5" baseType="lpstr">
      <vt:lpstr>Arial</vt:lpstr>
      <vt:lpstr>Calibri</vt:lpstr>
      <vt:lpstr>Times New Roman</vt:lpstr>
      <vt:lpstr>Trebuchet MS</vt:lpstr>
      <vt:lpstr>Tw Cen MT</vt:lpstr>
      <vt:lpstr>Wingdings</vt:lpstr>
      <vt:lpstr>Circuit</vt:lpstr>
      <vt:lpstr>Worksheet</vt:lpstr>
      <vt:lpstr>Projet carnofluxe</vt:lpstr>
      <vt:lpstr>Sommaire</vt:lpstr>
      <vt:lpstr>Presentation du groupe</vt:lpstr>
      <vt:lpstr>Contexte et besoins</vt:lpstr>
      <vt:lpstr>Contexte et besoins</vt:lpstr>
      <vt:lpstr>Planning et repartition des taches prévisionel</vt:lpstr>
      <vt:lpstr>Planning et repartition des taches Effectif</vt:lpstr>
      <vt:lpstr>Architecture et plans physiques</vt:lpstr>
      <vt:lpstr>Repartition des services</vt:lpstr>
      <vt:lpstr>Présentation PowerPoint</vt:lpstr>
      <vt:lpstr>Plans physiques</vt:lpstr>
      <vt:lpstr>Plans physiques</vt:lpstr>
      <vt:lpstr>Plans physiques</vt:lpstr>
      <vt:lpstr>Plans physiques</vt:lpstr>
      <vt:lpstr>Plans physiques</vt:lpstr>
      <vt:lpstr>Plans physiques</vt:lpstr>
      <vt:lpstr>Matériel</vt:lpstr>
      <vt:lpstr>Matériel</vt:lpstr>
      <vt:lpstr>DEVIS</vt:lpstr>
      <vt:lpstr>Calculs de longueur de cable</vt:lpstr>
      <vt:lpstr>SIMULation – TOPOLOGIE LOGIQUE</vt:lpstr>
      <vt:lpstr>TOPOLOGIE LOGIQUE</vt:lpstr>
      <vt:lpstr>SIMULation – PACKET TRACER</vt:lpstr>
      <vt:lpstr>POSTES UTILISATEURS</vt:lpstr>
      <vt:lpstr>Perspectives d’évolution</vt:lpstr>
      <vt:lpstr>Conclusion et bilan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carnofluxe</dc:title>
  <dc:creator>Lecomte Alexandre</dc:creator>
  <cp:lastModifiedBy>Lecomte Alexandre</cp:lastModifiedBy>
  <cp:revision>19</cp:revision>
  <dcterms:created xsi:type="dcterms:W3CDTF">2017-02-09T13:20:50Z</dcterms:created>
  <dcterms:modified xsi:type="dcterms:W3CDTF">2017-02-09T16:24:01Z</dcterms:modified>
</cp:coreProperties>
</file>